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256" r:id="rId2"/>
    <p:sldId id="404" r:id="rId3"/>
    <p:sldId id="406" r:id="rId4"/>
    <p:sldId id="407" r:id="rId5"/>
    <p:sldId id="408" r:id="rId6"/>
    <p:sldId id="409" r:id="rId7"/>
    <p:sldId id="410" r:id="rId8"/>
    <p:sldId id="411" r:id="rId9"/>
    <p:sldId id="386" r:id="rId10"/>
    <p:sldId id="391" r:id="rId11"/>
    <p:sldId id="392" r:id="rId12"/>
    <p:sldId id="393" r:id="rId13"/>
    <p:sldId id="394" r:id="rId14"/>
    <p:sldId id="412" r:id="rId15"/>
    <p:sldId id="389" r:id="rId16"/>
    <p:sldId id="413" r:id="rId17"/>
    <p:sldId id="414" r:id="rId18"/>
    <p:sldId id="390" r:id="rId19"/>
    <p:sldId id="415" r:id="rId20"/>
    <p:sldId id="416" r:id="rId21"/>
    <p:sldId id="417" r:id="rId22"/>
    <p:sldId id="418" r:id="rId23"/>
    <p:sldId id="397" r:id="rId24"/>
    <p:sldId id="398" r:id="rId25"/>
    <p:sldId id="401" r:id="rId26"/>
    <p:sldId id="419" r:id="rId27"/>
    <p:sldId id="421" r:id="rId28"/>
    <p:sldId id="420" r:id="rId29"/>
    <p:sldId id="422" r:id="rId30"/>
    <p:sldId id="425" r:id="rId31"/>
    <p:sldId id="426" r:id="rId32"/>
    <p:sldId id="424" r:id="rId33"/>
    <p:sldId id="42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89189" autoAdjust="0"/>
  </p:normalViewPr>
  <p:slideViewPr>
    <p:cSldViewPr snapToGrid="0" snapToObjects="1">
      <p:cViewPr varScale="1">
        <p:scale>
          <a:sx n="59" d="100"/>
          <a:sy n="59" d="100"/>
        </p:scale>
        <p:origin x="-2080"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39204696"/>
        <c:axId val="2139199976"/>
      </c:scatterChart>
      <c:valAx>
        <c:axId val="2139204696"/>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139199976"/>
        <c:crosses val="autoZero"/>
        <c:crossBetween val="midCat"/>
        <c:minorUnit val="25.0"/>
      </c:valAx>
      <c:valAx>
        <c:axId val="2139199976"/>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39204696"/>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46605224"/>
        <c:axId val="2146706696"/>
      </c:barChart>
      <c:catAx>
        <c:axId val="2146605224"/>
        <c:scaling>
          <c:orientation val="minMax"/>
        </c:scaling>
        <c:delete val="0"/>
        <c:axPos val="b"/>
        <c:majorTickMark val="out"/>
        <c:minorTickMark val="none"/>
        <c:tickLblPos val="nextTo"/>
        <c:crossAx val="2146706696"/>
        <c:crosses val="autoZero"/>
        <c:auto val="1"/>
        <c:lblAlgn val="ctr"/>
        <c:lblOffset val="100"/>
        <c:noMultiLvlLbl val="0"/>
      </c:catAx>
      <c:valAx>
        <c:axId val="214670669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46605224"/>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44061496"/>
        <c:axId val="-2144268696"/>
      </c:barChart>
      <c:catAx>
        <c:axId val="-2144061496"/>
        <c:scaling>
          <c:orientation val="minMax"/>
        </c:scaling>
        <c:delete val="0"/>
        <c:axPos val="b"/>
        <c:majorTickMark val="out"/>
        <c:minorTickMark val="none"/>
        <c:tickLblPos val="nextTo"/>
        <c:crossAx val="-2144268696"/>
        <c:crosses val="autoZero"/>
        <c:auto val="1"/>
        <c:lblAlgn val="ctr"/>
        <c:lblOffset val="100"/>
        <c:noMultiLvlLbl val="0"/>
      </c:catAx>
      <c:valAx>
        <c:axId val="-214426869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44061496"/>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23</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7</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began collecting real world data from individuals with and without pointing problems in early 2008. To date, we have collected hundreds</a:t>
            </a:r>
            <a:r>
              <a:rPr lang="en-US" baseline="0" dirty="0" smtClean="0"/>
              <a:t> of hours of real world data from 27 people with and without pointing problems.  Examples of activities they engaged in during collection include: </a:t>
            </a:r>
            <a:r>
              <a:rPr lang="en-US" dirty="0" smtClean="0"/>
              <a:t>Websurfing, homework,</a:t>
            </a:r>
            <a:r>
              <a:rPr lang="en-US" baseline="0" dirty="0" smtClean="0"/>
              <a:t> video games and </a:t>
            </a:r>
            <a:r>
              <a:rPr lang="en-US" dirty="0" smtClean="0"/>
              <a:t>socializing (email, instant messaging, social networking websites)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have collected this data through two deployments that used either desktops and laptops and all collected mouse use. </a:t>
            </a:r>
            <a:endParaRPr lang="en-US" dirty="0" smtClean="0"/>
          </a:p>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1/9/14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1/9/14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3.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hart" Target="../charts/char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72092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888369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274165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848132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214779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47091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a:t>
            </a:r>
            <a:r>
              <a:rPr lang="en-US" dirty="0" smtClean="0"/>
              <a:t>location </a:t>
            </a:r>
            <a:r>
              <a:rPr lang="en-US" dirty="0" smtClean="0"/>
              <a:t>not always </a:t>
            </a:r>
            <a:r>
              <a:rPr lang="en-US" dirty="0" smtClean="0"/>
              <a:t>equal to </a:t>
            </a:r>
            <a:r>
              <a:rPr lang="en-US" dirty="0" smtClean="0"/>
              <a:t>intent</a:t>
            </a:r>
            <a:endParaRPr lang="en-US" dirty="0" smtClean="0"/>
          </a:p>
          <a:p>
            <a:pPr>
              <a:buNone/>
            </a:pPr>
            <a:r>
              <a:rPr lang="en-US" dirty="0" smtClean="0"/>
              <a:t>Model click as </a:t>
            </a:r>
            <a:r>
              <a:rPr lang="en-US" dirty="0" smtClean="0"/>
              <a:t>PMF</a:t>
            </a:r>
            <a:endParaRPr lang="en-US" dirty="0" smtClean="0"/>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30</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a:t>
            </a:r>
            <a:r>
              <a:rPr lang="en-US" dirty="0" smtClean="0"/>
              <a:t>location </a:t>
            </a:r>
            <a:r>
              <a:rPr lang="en-US" dirty="0" smtClean="0"/>
              <a:t>not always </a:t>
            </a:r>
            <a:r>
              <a:rPr lang="en-US" dirty="0" smtClean="0"/>
              <a:t>equal to </a:t>
            </a:r>
            <a:r>
              <a:rPr lang="en-US" dirty="0" smtClean="0"/>
              <a:t>intent</a:t>
            </a:r>
            <a:endParaRPr lang="en-US" dirty="0" smtClean="0"/>
          </a:p>
          <a:p>
            <a:pPr>
              <a:buNone/>
            </a:pPr>
            <a:r>
              <a:rPr lang="en-US" dirty="0" smtClean="0"/>
              <a:t>Model click as </a:t>
            </a:r>
            <a:r>
              <a:rPr lang="en-US" dirty="0" smtClean="0"/>
              <a:t>PMF</a:t>
            </a:r>
            <a:endParaRPr lang="en-US" dirty="0" smtClean="0"/>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31</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endParaRPr lang="en-US" sz="4000" b="1" dirty="0" smtClean="0">
              <a:solidFill>
                <a:srgbClr val="FFFFFF"/>
              </a:solidFill>
            </a:endParaRP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Tree>
    <p:extLst>
      <p:ext uri="{BB962C8B-B14F-4D97-AF65-F5344CB8AC3E}">
        <p14:creationId xmlns:p14="http://schemas.microsoft.com/office/powerpoint/2010/main" val="399218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232857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dirty="0" smtClean="0"/>
              <a:t>Data Collection Choices: </a:t>
            </a:r>
            <a:br>
              <a:rPr lang="en-US" dirty="0" smtClean="0"/>
            </a:br>
            <a:r>
              <a:rPr lang="en-US" dirty="0" smtClean="0"/>
              <a:t>Human Centered Issues</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spTree>
    <p:extLst>
      <p:ext uri="{BB962C8B-B14F-4D97-AF65-F5344CB8AC3E}">
        <p14:creationId xmlns:p14="http://schemas.microsoft.com/office/powerpoint/2010/main" val="381372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Hands on Approach</a:t>
            </a:r>
            <a:endParaRPr lang="en-US" dirty="0"/>
          </a:p>
        </p:txBody>
      </p:sp>
      <p:pic>
        <p:nvPicPr>
          <p:cNvPr id="4" name="Content Placeholder 3" descr="Jim 002.jpg"/>
          <p:cNvPicPr>
            <a:picLocks noGrp="1" noChangeAspect="1"/>
          </p:cNvPicPr>
          <p:nvPr>
            <p:ph idx="1"/>
          </p:nvPr>
        </p:nvPicPr>
        <p:blipFill>
          <a:blip r:embed="rId3"/>
          <a:srcRect l="-7784" r="-7784"/>
          <a:stretch>
            <a:fillRect/>
          </a:stretch>
        </p:blipFill>
        <p:spPr>
          <a:xfrm>
            <a:off x="-771380" y="-76200"/>
            <a:ext cx="10677380" cy="6929339"/>
          </a:xfrm>
        </p:spPr>
      </p:pic>
      <p:sp>
        <p:nvSpPr>
          <p:cNvPr id="6" name="Title 3"/>
          <p:cNvSpPr txBox="1">
            <a:spLocks/>
          </p:cNvSpPr>
          <p:nvPr/>
        </p:nvSpPr>
        <p:spPr bwMode="auto">
          <a:xfrm>
            <a:off x="-35253" y="-75904"/>
            <a:ext cx="9179253" cy="1752304"/>
          </a:xfrm>
          <a:prstGeom prst="rect">
            <a:avLst/>
          </a:prstGeom>
          <a:solidFill>
            <a:srgbClr val="000000">
              <a:alpha val="48000"/>
            </a:srgbClr>
          </a:solidFill>
          <a:ln w="9525">
            <a:noFill/>
            <a:miter lim="800000"/>
            <a:headEnd/>
            <a:tailEnd/>
          </a:ln>
        </p:spPr>
        <p:txBody>
          <a:bodyPr vert="horz" wrap="square" lIns="91440" tIns="45720" rIns="91440" bIns="45720" numCol="1" anchor="t" anchorCtr="0" compatLnSpc="1">
            <a:prstTxWarp prst="textNoShape">
              <a:avLst/>
            </a:prstTxWarp>
          </a:bodyPr>
          <a:lstStyle/>
          <a:p>
            <a:r>
              <a:rPr lang="en-US" sz="3600" b="1" dirty="0" smtClean="0">
                <a:solidFill>
                  <a:schemeClr val="bg1"/>
                </a:solidFill>
              </a:rPr>
              <a:t>Collected hundreds of hours of real world use from 27 people with and without pointing problems </a:t>
            </a:r>
          </a:p>
        </p:txBody>
      </p:sp>
    </p:spTree>
    <p:extLst>
      <p:ext uri="{BB962C8B-B14F-4D97-AF65-F5344CB8AC3E}">
        <p14:creationId xmlns:p14="http://schemas.microsoft.com/office/powerpoint/2010/main" val="566230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4012</TotalTime>
  <Words>2798</Words>
  <Application>Microsoft Macintosh PowerPoint</Application>
  <PresentationFormat>On-screen Show (4:3)</PresentationFormat>
  <Paragraphs>358</Paragraphs>
  <Slides>33</Slides>
  <Notes>24</Notes>
  <HiddenSlides>1</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What can we do to reduce the impact of this problem?</vt:lpstr>
      <vt:lpstr>Our iterative process</vt:lpstr>
      <vt:lpstr>Our iterative process</vt:lpstr>
      <vt:lpstr>Our iterative process</vt:lpstr>
      <vt:lpstr>Real World Data Set</vt:lpstr>
      <vt:lpstr>Data Collection Choices:  Human Centered Issues</vt:lpstr>
      <vt:lpstr>CRUMBS Logging Software</vt:lpstr>
      <vt:lpstr>My Hands on Approach</vt:lpstr>
      <vt:lpstr>Large Real World Datasets</vt:lpstr>
      <vt:lpstr>PowerPoint Presentation</vt:lpstr>
      <vt:lpstr>PowerPoint Presentation</vt:lpstr>
      <vt:lpstr>PowerPoint Presentation</vt:lpstr>
      <vt:lpstr>Could we answer the first set of questions?</vt:lpstr>
      <vt:lpstr>PowerPoint Presentation</vt:lpstr>
      <vt:lpstr>PowerPoint Presentation</vt:lpstr>
      <vt:lpstr>PowerPoint Presentation</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194</cp:revision>
  <dcterms:created xsi:type="dcterms:W3CDTF">2013-10-07T16:54:34Z</dcterms:created>
  <dcterms:modified xsi:type="dcterms:W3CDTF">2014-01-10T02:21:12Z</dcterms:modified>
</cp:coreProperties>
</file>